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2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3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  <p:sldMasterId id="2147483808" r:id="rId2"/>
    <p:sldMasterId id="2147483820" r:id="rId3"/>
    <p:sldMasterId id="2147483832" r:id="rId4"/>
    <p:sldMasterId id="2147483850" r:id="rId5"/>
    <p:sldMasterId id="2147483867" r:id="rId6"/>
    <p:sldMasterId id="2147483922" r:id="rId7"/>
    <p:sldMasterId id="2147483940" r:id="rId8"/>
    <p:sldMasterId id="2147483977" r:id="rId9"/>
    <p:sldMasterId id="2147483995" r:id="rId10"/>
    <p:sldMasterId id="2147484013" r:id="rId11"/>
    <p:sldMasterId id="2147484031" r:id="rId12"/>
    <p:sldMasterId id="2147484049" r:id="rId13"/>
    <p:sldMasterId id="2147484103" r:id="rId14"/>
  </p:sldMasterIdLst>
  <p:sldIdLst>
    <p:sldId id="276" r:id="rId15"/>
    <p:sldId id="278" r:id="rId16"/>
    <p:sldId id="258" r:id="rId17"/>
    <p:sldId id="256" r:id="rId18"/>
    <p:sldId id="264" r:id="rId19"/>
    <p:sldId id="257" r:id="rId20"/>
    <p:sldId id="265" r:id="rId21"/>
    <p:sldId id="259" r:id="rId22"/>
    <p:sldId id="260" r:id="rId23"/>
    <p:sldId id="261" r:id="rId24"/>
    <p:sldId id="262" r:id="rId25"/>
    <p:sldId id="263" r:id="rId26"/>
    <p:sldId id="269" r:id="rId27"/>
    <p:sldId id="266" r:id="rId28"/>
    <p:sldId id="268" r:id="rId29"/>
    <p:sldId id="271" r:id="rId30"/>
    <p:sldId id="272" r:id="rId31"/>
    <p:sldId id="273" r:id="rId32"/>
    <p:sldId id="274" r:id="rId33"/>
    <p:sldId id="275" r:id="rId34"/>
    <p:sldId id="27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tableStyles" Target="tableStyle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4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128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955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23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369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6374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80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975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36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3081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778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8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069575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314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559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473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974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11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7603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00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2944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779103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3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0661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864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6350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9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83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840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49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6122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200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8965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6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77727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2301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67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48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051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091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49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934504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0112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770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09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575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0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3275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14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0279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6271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5645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07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9322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4104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2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633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141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426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0323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19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277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0424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581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5353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70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925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284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113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2605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0398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2425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149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188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0439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0376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7405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111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448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7601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429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2124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4066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7729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5548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659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2946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736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60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3413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1101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021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513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4581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723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7249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241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485978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022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4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00823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0370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2922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822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82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607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510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8160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8345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2093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7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2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38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4796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2075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639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4110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9241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043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397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2031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624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73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262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6900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7828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662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5437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353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031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8106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149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00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8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817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891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5462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8480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253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7393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1169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36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9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99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699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20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77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71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8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77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1908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585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9752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09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31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260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5693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592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10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4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2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84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08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61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3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18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459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8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789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464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28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315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225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120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130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171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98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62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417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407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079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002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22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551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0834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0453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373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3900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3756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45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58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096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184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962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901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0704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61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965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2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042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5729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76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450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90391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848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636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111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7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0397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193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84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43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449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412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973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640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285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58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5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5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2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2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8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84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3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  <p:sldLayoutId id="2147484115" r:id="rId12"/>
    <p:sldLayoutId id="2147484116" r:id="rId13"/>
    <p:sldLayoutId id="2147484117" r:id="rId14"/>
    <p:sldLayoutId id="2147484118" r:id="rId15"/>
    <p:sldLayoutId id="2147484119" r:id="rId16"/>
    <p:sldLayoutId id="21474841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448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80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6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2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0CC2-B24A-421F-ACB2-71426CCA783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CCC8D-2693-45C9-B728-002CC2DD3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97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tpoint.com/supervised-machine-learning" TargetMode="External"/><Relationship Id="rId1" Type="http://schemas.openxmlformats.org/officeDocument/2006/relationships/slideLayout" Target="../slideLayouts/slideLayout19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grad.com/" TargetMode="External"/><Relationship Id="rId3" Type="http://schemas.openxmlformats.org/officeDocument/2006/relationships/hyperlink" Target="https://www.geeksforgeeks.org/" TargetMode="External"/><Relationship Id="rId7" Type="http://schemas.openxmlformats.org/officeDocument/2006/relationships/hyperlink" Target="https://miro.medium.com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160.xml"/><Relationship Id="rId6" Type="http://schemas.openxmlformats.org/officeDocument/2006/relationships/hyperlink" Target="https://image.githubusercontent.com/" TargetMode="External"/><Relationship Id="rId5" Type="http://schemas.openxmlformats.org/officeDocument/2006/relationships/hyperlink" Target="https://m.youtube.com/" TargetMode="External"/><Relationship Id="rId4" Type="http://schemas.openxmlformats.org/officeDocument/2006/relationships/hyperlink" Target="https://www.javatpoint.com/" TargetMode="External"/><Relationship Id="rId9" Type="http://schemas.openxmlformats.org/officeDocument/2006/relationships/hyperlink" Target="https://www.ijert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2E62-DBD1-B059-6EC9-336417FDE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57201"/>
            <a:ext cx="8791575" cy="1491174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US" sz="4000" dirty="0">
                <a:solidFill>
                  <a:srgbClr val="002060"/>
                </a:solidFill>
                <a:latin typeface="Algerian" panose="04020705040A02060702" pitchFamily="82" charset="0"/>
              </a:rPr>
              <a:t>Sri </a:t>
            </a:r>
            <a:r>
              <a:rPr lang="en-US" sz="4000" dirty="0" err="1">
                <a:solidFill>
                  <a:srgbClr val="002060"/>
                </a:solidFill>
                <a:latin typeface="Algerian" panose="04020705040A02060702" pitchFamily="82" charset="0"/>
              </a:rPr>
              <a:t>venketasawara</a:t>
            </a:r>
            <a:r>
              <a:rPr lang="en-US" sz="4000" dirty="0">
                <a:solidFill>
                  <a:srgbClr val="002060"/>
                </a:solidFill>
                <a:latin typeface="Algerian" panose="04020705040A02060702" pitchFamily="82" charset="0"/>
              </a:rPr>
              <a:t> college of        engineering &amp;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6713C-0679-E861-4958-5E904C338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7101" y="4258457"/>
            <a:ext cx="8623496" cy="197353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Department of computer science and engineering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Welcome to internship presentation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Heartful thanks to respected Principal sir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Dr.M.Mohhan.Babu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&amp;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Head of Department Dr. P. J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yoteswari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Madam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special thanks to our class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incharge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Mr.Thirumurgan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Sir.</a:t>
            </a:r>
            <a:endParaRPr lang="en-US" dirty="0">
              <a:solidFill>
                <a:schemeClr val="bg2">
                  <a:lumMod val="75000"/>
                </a:schemeClr>
              </a:solidFill>
              <a:latin typeface="Bookman Old Style" panose="020506040505050202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21C58-3F22-685D-9BEF-C39F02AB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11" y="1869927"/>
            <a:ext cx="1967177" cy="173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09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A0AB-8089-734B-E8CC-A322EE10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11111"/>
                </a:solidFill>
                <a:effectLst/>
                <a:latin typeface="Algerian" panose="04020705040A02060702" pitchFamily="82" charset="0"/>
              </a:rPr>
              <a:t>UNSupervised</a:t>
            </a:r>
            <a:r>
              <a:rPr lang="en-US" b="0" i="0" dirty="0">
                <a:solidFill>
                  <a:srgbClr val="111111"/>
                </a:solidFill>
                <a:effectLst/>
                <a:latin typeface="Algerian" panose="04020705040A02060702" pitchFamily="82" charset="0"/>
              </a:rPr>
              <a:t> Learning 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395F-BB1F-3FF2-0884-AD8A2378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46" y="2729132"/>
            <a:ext cx="3594295" cy="36224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inter-regular"/>
              </a:rPr>
              <a:t>technique in which models are not supervised using training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0" i="0" dirty="0">
                <a:effectLst/>
                <a:latin typeface="inter-regular"/>
              </a:rPr>
              <a:t>Unsupervised learning cannot be directly applied to a regression or classification problem</a:t>
            </a:r>
          </a:p>
          <a:p>
            <a:endParaRPr lang="en-US" sz="2000" dirty="0"/>
          </a:p>
        </p:txBody>
      </p:sp>
      <p:pic>
        <p:nvPicPr>
          <p:cNvPr id="5124" name="Picture 4" descr="Supervised Machine learning">
            <a:extLst>
              <a:ext uri="{FF2B5EF4-FFF2-40B4-BE49-F238E27FC236}">
                <a16:creationId xmlns:a16="http://schemas.microsoft.com/office/drawing/2014/main" id="{C693B3F1-C536-0789-8483-AFC4698D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452" y="2246076"/>
            <a:ext cx="6833969" cy="391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E0D5-7BC3-C9EE-5EB1-1EEB3842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11111"/>
                </a:solidFill>
                <a:latin typeface="Algerian" panose="04020705040A02060702" pitchFamily="82" charset="0"/>
              </a:rPr>
              <a:t>REINFORCEMENT</a:t>
            </a:r>
            <a:r>
              <a:rPr lang="en-US" b="0" i="0" dirty="0">
                <a:solidFill>
                  <a:srgbClr val="111111"/>
                </a:solidFill>
                <a:effectLst/>
                <a:latin typeface="Algerian" panose="04020705040A02060702" pitchFamily="82" charset="0"/>
              </a:rPr>
              <a:t> Learning 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FDB6C-357F-0132-1A26-8DBD7F61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It is a feedback-based Machine learning technique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the agent learns automatically using feedbacks without any labeled data, unlike 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Bookman Old Style" panose="02050604050505020204" pitchFamily="18" charset="0"/>
                <a:hlinkClick r:id="rId2"/>
              </a:rPr>
              <a:t>supervised learning.</a:t>
            </a:r>
            <a:endParaRPr lang="en-US" b="0" i="0" u="sng" dirty="0">
              <a:solidFill>
                <a:srgbClr val="FF0000"/>
              </a:solidFill>
              <a:effectLst/>
              <a:latin typeface="Bookman Old Style" panose="02050604050505020204" pitchFamily="18" charset="0"/>
            </a:endParaRPr>
          </a:p>
          <a:p>
            <a:r>
              <a:rPr lang="en-US" b="1" i="1" dirty="0">
                <a:solidFill>
                  <a:srgbClr val="000000"/>
                </a:solidFill>
                <a:effectLst/>
                <a:latin typeface="Bookman Old Style" panose="02050604050505020204" pitchFamily="18" charset="0"/>
              </a:rPr>
              <a:t>It  is a type of machine learning method where an intelligent agent (computer program) interacts with the environment and learns to act within that."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6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AF58-A2E7-06D2-794B-772F525C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2"/>
                </a:solidFill>
                <a:latin typeface="Algerian" panose="04020705040A02060702" pitchFamily="82" charset="0"/>
              </a:rPr>
              <a:t>  My project(house price 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5A9D-1878-7DB2-B9A4-B242B409B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We all have experienced a time when we have to look up for a new house to buy.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But then the journey begins with a lot of frauds, negotiating deals, researching the local areas and so 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It  can help the developer determine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the selling price of a house.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It can help the customer to arrange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the right time to purchase house.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A2516-1529-5783-B15F-BD971A72A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90" y="2382035"/>
            <a:ext cx="3525883" cy="2468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56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972-7994-C0D2-60A9-00B3349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Algerian" panose="04020705040A02060702" pitchFamily="82" charset="0"/>
              </a:rPr>
              <a:t>Real life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19395-FB12-E39E-AE82-0CBDE0833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There comes a point in everyone’s life when the person wishes to buy or sell a house.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First consider a scenario where a person needs to buy a house.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 The person will look for his/her desired house for a sensible price tag.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The person will have some features decided what he/she wants to have in the house.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 The person will be able to decide whether the type of house he/she is looking for is worth of the price or not.</a:t>
            </a:r>
            <a:endParaRPr lang="en-US" dirty="0">
              <a:solidFill>
                <a:schemeClr val="tx1">
                  <a:lumMod val="7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48492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8442-AC41-E32B-B722-787F5815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42" y="569742"/>
            <a:ext cx="10311618" cy="1371599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lgerian" panose="04020705040A02060702" pitchFamily="82" charset="0"/>
              </a:rPr>
              <a:t>   So to deal with this kind of issues Today we will  be  preparing  a  MACHINE  LEARNING  Based  model :</a:t>
            </a:r>
            <a:b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lgerian" panose="04020705040A02060702" pitchFamily="82" charset="0"/>
              </a:rPr>
            </a:b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8B82-7F12-7FAE-8AA2-B3A4F4FD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31852"/>
            <a:ext cx="9905999" cy="415934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urw-din"/>
              </a:rPr>
              <a:t>There are the dataset contains 7 features:</a:t>
            </a:r>
            <a:endParaRPr lang="en-US" sz="2000" b="0" i="0" dirty="0">
              <a:solidFill>
                <a:schemeClr val="tx2">
                  <a:lumMod val="50000"/>
                </a:schemeClr>
              </a:solidFill>
              <a:effectLst/>
              <a:latin typeface="urw-din"/>
            </a:endParaRPr>
          </a:p>
          <a:p>
            <a:pPr marL="0" indent="0">
              <a:buNone/>
            </a:pP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1F016-6459-257C-9B67-53A618E318F6}"/>
              </a:ext>
            </a:extLst>
          </p:cNvPr>
          <p:cNvSpPr txBox="1"/>
          <p:nvPr/>
        </p:nvSpPr>
        <p:spPr>
          <a:xfrm>
            <a:off x="858416" y="2911151"/>
            <a:ext cx="108235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1.Average Area Of Income</a:t>
            </a:r>
          </a:p>
          <a:p>
            <a:endParaRPr lang="en-IN" dirty="0"/>
          </a:p>
          <a:p>
            <a:r>
              <a:rPr lang="en-IN" dirty="0"/>
              <a:t>2.Average Area House Age</a:t>
            </a:r>
          </a:p>
          <a:p>
            <a:endParaRPr lang="en-IN" dirty="0"/>
          </a:p>
          <a:p>
            <a:r>
              <a:rPr lang="en-IN" dirty="0"/>
              <a:t>3.Average Area Number Of Rooms</a:t>
            </a:r>
          </a:p>
          <a:p>
            <a:endParaRPr lang="en-IN" dirty="0"/>
          </a:p>
          <a:p>
            <a:r>
              <a:rPr lang="en-IN" dirty="0"/>
              <a:t>4.Average Area Number Of Bedrooms</a:t>
            </a:r>
          </a:p>
          <a:p>
            <a:endParaRPr lang="en-IN" dirty="0"/>
          </a:p>
          <a:p>
            <a:r>
              <a:rPr lang="en-IN" dirty="0"/>
              <a:t>5.Area Population</a:t>
            </a:r>
          </a:p>
          <a:p>
            <a:endParaRPr lang="en-IN" dirty="0"/>
          </a:p>
          <a:p>
            <a:r>
              <a:rPr lang="en-IN" dirty="0"/>
              <a:t>6.Price</a:t>
            </a:r>
          </a:p>
          <a:p>
            <a:endParaRPr lang="en-IN" dirty="0"/>
          </a:p>
          <a:p>
            <a:r>
              <a:rPr lang="en-IN" dirty="0"/>
              <a:t>7.Addresss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044858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2A68-741B-8F28-7EB6-5861688E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Data flow diagram of house price prediction: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8D591E-E29D-5540-3889-39390CD5C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355599"/>
            <a:ext cx="3048000" cy="588554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D0BA8-AFF9-EACC-B286-7D3E1E77D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User activity:-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User can Search property, add property for selling.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They  can also look for rent by search method after logging in.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 Results are fetched and added from the main database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7795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99072B-FC40-C63E-79FB-83BA40B0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0081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The output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C9174-E70D-5BFB-7A05-886BA5508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65" y="729438"/>
            <a:ext cx="4362482" cy="4924461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BEFDDA-3F00-E08E-D01D-3EB277137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800665"/>
            <a:ext cx="4290458" cy="399053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Prediction house prices are expected to help people.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They plan to buy a house so they can know the price range in the future.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They can plan their finance well.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In addition, house price predictions are also beneficial for property investors to know the trend of housing prices in a certain location.</a:t>
            </a:r>
          </a:p>
        </p:txBody>
      </p:sp>
    </p:spTree>
    <p:extLst>
      <p:ext uri="{BB962C8B-B14F-4D97-AF65-F5344CB8AC3E}">
        <p14:creationId xmlns:p14="http://schemas.microsoft.com/office/powerpoint/2010/main" val="160820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370DF8-C7AA-F6DA-3F99-C9913ED9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Why house price prediction is important</a:t>
            </a:r>
            <a:b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</a:br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&amp; helpful for future 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227BA-722B-1B56-84FA-82BC5CA9C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ll MT" panose="02020503060305020303" pitchFamily="18" charset="0"/>
              </a:rPr>
              <a:t>House Price prediction, is important to drive Real Estate efficiency.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ll MT" panose="02020503060305020303" pitchFamily="18" charset="0"/>
              </a:rPr>
              <a:t> As earlier, House prices were determined by calculating the acquiring and selling price in a locality.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ll MT" panose="02020503060305020303" pitchFamily="18" charset="0"/>
              </a:rPr>
              <a:t> Therefore, the House Price prediction model is very essential in filling the information gap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ll MT" panose="02020503060305020303" pitchFamily="18" charset="0"/>
              </a:rPr>
              <a:t>It improve Real Estate efficiency.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ell MT" panose="02020503060305020303" pitchFamily="18" charset="0"/>
              </a:rPr>
              <a:t>With this model, we would be able to better predict the prices.</a:t>
            </a:r>
          </a:p>
        </p:txBody>
      </p:sp>
    </p:spTree>
    <p:extLst>
      <p:ext uri="{BB962C8B-B14F-4D97-AF65-F5344CB8AC3E}">
        <p14:creationId xmlns:p14="http://schemas.microsoft.com/office/powerpoint/2010/main" val="9455367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5989-0687-E9D4-C97E-51BE38DD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497" y="267286"/>
            <a:ext cx="5802925" cy="11535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Global price graph :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65D78B9F-F3B3-7789-B63A-60290D8FD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83" y="1181686"/>
            <a:ext cx="6857131" cy="451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94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D2CC-EBD4-141C-3630-338E671B7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 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A5431-0BE5-78CA-A1E5-25E90A508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0" i="0" dirty="0">
              <a:solidFill>
                <a:srgbClr val="111111"/>
              </a:solidFill>
              <a:effectLst/>
              <a:latin typeface="Broadway" panose="04040905080B02020502" pitchFamily="82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 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This model can make</a:t>
            </a:r>
            <a:r>
              <a:rPr lang="en-US" sz="2000" b="1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 91% accurate prediction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 for a house price Features that go through the model are;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Location (latitude and longitude)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 Number of bedrooms Living lot and basement size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Number of views the house get Year of built Number of floors Condition</a:t>
            </a:r>
            <a:r>
              <a:rPr lang="en-US" b="0" i="0" dirty="0">
                <a:solidFill>
                  <a:srgbClr val="111111"/>
                </a:solidFill>
                <a:effectLst/>
                <a:latin typeface="Century" panose="02040604050505020304" pitchFamily="18" charset="0"/>
              </a:rPr>
              <a:t>.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00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8E3B-1498-DA89-C4D8-C0B60E9F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dirty="0">
                <a:solidFill>
                  <a:schemeClr val="tx2"/>
                </a:solidFill>
                <a:latin typeface="Algerian" panose="04020705040A02060702" pitchFamily="82" charset="0"/>
              </a:rPr>
              <a:t>My internship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3AF30-E569-27BF-CB06-7A4F0C5B7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chemeClr val="bg2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3600" dirty="0">
                <a:solidFill>
                  <a:srgbClr val="002060"/>
                </a:solidFill>
                <a:latin typeface="Algerian" panose="04020705040A02060702" pitchFamily="82" charset="0"/>
              </a:rPr>
              <a:t>House price prediction :</a:t>
            </a:r>
          </a:p>
          <a:p>
            <a:pPr marL="0" indent="0">
              <a:buNone/>
            </a:pPr>
            <a:r>
              <a:rPr lang="en-US" dirty="0"/>
              <a:t>             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                       </a:t>
            </a:r>
            <a:r>
              <a:rPr lang="en-US" sz="3200" dirty="0">
                <a:latin typeface="Baskerville Old Face" panose="02020602080505020303" pitchFamily="18" charset="0"/>
              </a:rPr>
              <a:t>By Pramanand Kumar Kurmi</a:t>
            </a: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                              Deen Bandhu Kurmi</a:t>
            </a:r>
          </a:p>
          <a:p>
            <a:pPr marL="0" indent="0">
              <a:buNone/>
            </a:pPr>
            <a:r>
              <a:rPr lang="en-US" sz="3200">
                <a:latin typeface="Baskerville Old Face" panose="02020602080505020303" pitchFamily="18" charset="0"/>
              </a:rPr>
              <a:t>				Jai JDU</a:t>
            </a:r>
            <a:endParaRPr lang="en-US" sz="32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                                             </a:t>
            </a:r>
            <a:r>
              <a:rPr lang="en-US" sz="3200" dirty="0" err="1">
                <a:latin typeface="Baskerville Old Face" panose="02020602080505020303" pitchFamily="18" charset="0"/>
              </a:rPr>
              <a:t>B.Tech</a:t>
            </a:r>
            <a:r>
              <a:rPr lang="en-US" sz="3200" dirty="0">
                <a:latin typeface="Baskerville Old Face" panose="02020602080505020303" pitchFamily="18" charset="0"/>
              </a:rPr>
              <a:t> 4th year</a:t>
            </a:r>
          </a:p>
        </p:txBody>
      </p:sp>
    </p:spTree>
    <p:extLst>
      <p:ext uri="{BB962C8B-B14F-4D97-AF65-F5344CB8AC3E}">
        <p14:creationId xmlns:p14="http://schemas.microsoft.com/office/powerpoint/2010/main" val="503146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BB33-1518-3601-C514-2B445F79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3556"/>
            <a:ext cx="9905998" cy="150524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 References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6FAC-A8B0-FFE3-39D9-48D5B37C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2426677"/>
            <a:ext cx="9661744" cy="37420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www.kaggle.com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https://www.geeksforgeeks.org/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https://www.javatpoint.com/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https://m.youtube.com/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https://image.githubusercontent.com/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7"/>
              </a:rPr>
              <a:t>https://Miro.medium.com/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8"/>
              </a:rPr>
              <a:t>https://www.upgrad.com/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9"/>
              </a:rPr>
              <a:t>https://www.ijert.org/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2EDD56-054B-CB6E-80ED-7B3D43EF1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30" y="998806"/>
            <a:ext cx="6923829" cy="3974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7411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D002-AA53-9750-3B43-9441627E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333830"/>
            <a:ext cx="9905998" cy="1487714"/>
          </a:xfrm>
        </p:spPr>
        <p:txBody>
          <a:bodyPr/>
          <a:lstStyle/>
          <a:p>
            <a:r>
              <a:rPr lang="en-US" sz="4400" dirty="0">
                <a:solidFill>
                  <a:schemeClr val="tx2"/>
                </a:solidFill>
                <a:latin typeface="Algerian" panose="04020705040A02060702" pitchFamily="82" charset="0"/>
              </a:rPr>
              <a:t>IIDT(International institute of digital technologies)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E2E8-C982-D249-A25F-8EA0CE3C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1544"/>
            <a:ext cx="9535965" cy="42134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It provides online program in the comfort &amp; safety of your home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It runs various online course like: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2060"/>
                </a:solidFill>
              </a:rPr>
              <a:t>Web development      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2060"/>
                </a:solidFill>
              </a:rPr>
              <a:t>Machine learning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2060"/>
                </a:solidFill>
              </a:rPr>
              <a:t>Android app </a:t>
            </a:r>
            <a:r>
              <a:rPr lang="en-US" sz="1900" dirty="0" err="1">
                <a:solidFill>
                  <a:srgbClr val="002060"/>
                </a:solidFill>
              </a:rPr>
              <a:t>deveploment</a:t>
            </a:r>
            <a:endParaRPr lang="en-US" sz="1900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2060"/>
                </a:solidFill>
              </a:rPr>
              <a:t>Cyber security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2060"/>
                </a:solidFill>
              </a:rPr>
              <a:t>Python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b="0" i="0" dirty="0">
                <a:solidFill>
                  <a:srgbClr val="002060"/>
                </a:solidFill>
                <a:effectLst/>
                <a:latin typeface="Helvetica Neue"/>
              </a:rPr>
              <a:t>Automobiles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b="0" i="0" dirty="0">
                <a:solidFill>
                  <a:srgbClr val="002060"/>
                </a:solidFill>
                <a:effectLst/>
                <a:latin typeface="Helvetica Neue"/>
              </a:rPr>
              <a:t>Internet of Things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900" b="0" i="0" dirty="0">
                <a:solidFill>
                  <a:srgbClr val="002060"/>
                </a:solidFill>
                <a:effectLst/>
                <a:latin typeface="Helvetica Neue"/>
              </a:rPr>
              <a:t> Robotics and </a:t>
            </a:r>
            <a:r>
              <a:rPr lang="en-US" sz="1900" b="0" i="0" dirty="0" err="1">
                <a:solidFill>
                  <a:srgbClr val="002060"/>
                </a:solidFill>
                <a:effectLst/>
                <a:latin typeface="Helvetica Neue"/>
              </a:rPr>
              <a:t>Socialmedia</a:t>
            </a:r>
            <a:r>
              <a:rPr lang="en-US" sz="1900" b="0" i="0" dirty="0">
                <a:solidFill>
                  <a:srgbClr val="002060"/>
                </a:solidFill>
                <a:effectLst/>
                <a:latin typeface="Helvetica Neue"/>
              </a:rPr>
              <a:t> for enterprises etc.</a:t>
            </a:r>
            <a:endParaRPr lang="en-US" sz="19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CD098-D165-DC86-DB97-4F9A3C1E2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44620"/>
            <a:ext cx="359850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18C2-5B97-BE43-8EB7-60C676E9B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"/>
            <a:ext cx="8118671" cy="14208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     </a:t>
            </a:r>
            <a:r>
              <a:rPr lang="en-US" sz="4900" dirty="0">
                <a:solidFill>
                  <a:schemeClr val="bg1"/>
                </a:solidFill>
                <a:latin typeface="Algerian" panose="04020705040A02060702" pitchFamily="82" charset="0"/>
              </a:rPr>
              <a:t>advanced</a:t>
            </a:r>
            <a:r>
              <a:rPr lang="en-US" sz="5400" dirty="0"/>
              <a:t> </a:t>
            </a:r>
            <a:r>
              <a:rPr lang="en-US" sz="5400" dirty="0">
                <a:solidFill>
                  <a:schemeClr val="bg1"/>
                </a:solidFill>
                <a:latin typeface="Algerian" panose="04020705040A02060702" pitchFamily="82" charset="0"/>
              </a:rPr>
              <a:t>MACHINE LEARNING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233532FF-83E9-4FB9-97A1-4EBC808F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744" y="1519308"/>
            <a:ext cx="7600511" cy="4009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8344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458B-2CBE-D99E-5836-97F33137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680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lgerian" panose="04020705040A02060702" pitchFamily="82" charset="0"/>
              </a:rPr>
              <a:t>   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: </a:t>
            </a:r>
            <a:r>
              <a:rPr lang="en-US" sz="4000" dirty="0" err="1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Ml</a:t>
            </a:r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 is a part of ai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7D3CCC-B13A-C2D5-DB06-01E8ED3825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3" y="1631852"/>
            <a:ext cx="7049615" cy="433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7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2961-BBC1-5315-38BB-69F2066E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200" y="618518"/>
            <a:ext cx="7199514" cy="71087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lgerian" panose="04020705040A02060702" pitchFamily="82" charset="0"/>
              </a:rPr>
              <a:t>: About ml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21055AEF-11B4-2704-2361-5C529A883F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00" y="1772530"/>
            <a:ext cx="7526960" cy="396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2AFB-E0C5-9BDA-F551-C832A8FA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1778"/>
            <a:ext cx="8783344" cy="127312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Algerian" panose="04020705040A02060702" pitchFamily="82" charset="0"/>
              </a:rPr>
              <a:t>      Using ml in our daily life cycle:</a:t>
            </a:r>
          </a:p>
        </p:txBody>
      </p:sp>
      <p:pic>
        <p:nvPicPr>
          <p:cNvPr id="7170" name="Picture 2" descr="PPT - Machine Learning Examples PowerPoint Presentation, free download -  ID:7456541">
            <a:extLst>
              <a:ext uri="{FF2B5EF4-FFF2-40B4-BE49-F238E27FC236}">
                <a16:creationId xmlns:a16="http://schemas.microsoft.com/office/drawing/2014/main" id="{DA84A77A-FE82-8290-F9B6-2EE2BFF486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72" y="1118382"/>
            <a:ext cx="9601615" cy="49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4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F2E9F-F76A-D595-07EB-9AB46FB3F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0110"/>
            <a:ext cx="9905998" cy="153337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lgerian" panose="04020705040A02060702" pitchFamily="82" charset="0"/>
              </a:rPr>
              <a:t>       Types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39EA-66CC-D8E2-8F99-3D1C6B885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148" y="1833488"/>
            <a:ext cx="10350303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Mainly there are three types</a:t>
            </a:r>
            <a:r>
              <a:rPr lang="en-US" sz="3200" dirty="0">
                <a:solidFill>
                  <a:srgbClr val="002060"/>
                </a:solidFill>
              </a:rPr>
              <a:t>: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Supervised Learning 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Roboto" panose="02000000000000000000" pitchFamily="2" charset="0"/>
              </a:rPr>
              <a:t>Uns</a:t>
            </a:r>
            <a:r>
              <a:rPr lang="en-US" b="0" i="0" dirty="0">
                <a:solidFill>
                  <a:srgbClr val="002060"/>
                </a:solidFill>
                <a:effectLst/>
                <a:latin typeface="Roboto" panose="02000000000000000000" pitchFamily="2" charset="0"/>
              </a:rPr>
              <a:t>upervised Learning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Roboto" panose="02000000000000000000" pitchFamily="2" charset="0"/>
              </a:rPr>
              <a:t>Reinforcement Learning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2CFCE-4D42-6AB3-A845-193B76363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10" y="2075533"/>
            <a:ext cx="3463241" cy="24560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5230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E4BF-D6CF-4679-BD8B-32C5E4435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Algerian" panose="04020705040A02060702" pitchFamily="82" charset="0"/>
              </a:rPr>
              <a:t>Supervised Learning : 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3074" name="Picture 2" descr="Supervised Machine learning">
            <a:extLst>
              <a:ext uri="{FF2B5EF4-FFF2-40B4-BE49-F238E27FC236}">
                <a16:creationId xmlns:a16="http://schemas.microsoft.com/office/drawing/2014/main" id="{DD238806-E989-5E1E-88CF-3A4C31D6D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675" y="2436415"/>
            <a:ext cx="5189538" cy="25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95757-CAD7-38C1-2459-2827E6FE8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3196430"/>
            <a:ext cx="3856037" cy="25947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its use of labeled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</a:rPr>
              <a:t>classify data or predict outcomes accurately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10.xml><?xml version="1.0" encoding="utf-8"?>
<a:theme xmlns:a="http://schemas.openxmlformats.org/drawingml/2006/main" name="2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1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3.xml><?xml version="1.0" encoding="utf-8"?>
<a:theme xmlns:a="http://schemas.openxmlformats.org/drawingml/2006/main" name="3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4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7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8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9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1104</TotalTime>
  <Words>815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21</vt:i4>
      </vt:variant>
    </vt:vector>
  </HeadingPairs>
  <TitlesOfParts>
    <vt:vector size="57" baseType="lpstr">
      <vt:lpstr>Algerian</vt:lpstr>
      <vt:lpstr>Arial</vt:lpstr>
      <vt:lpstr>Arial Rounded MT Bold</vt:lpstr>
      <vt:lpstr>Bahnschrift Light SemiCondensed</vt:lpstr>
      <vt:lpstr>Baskerville Old Face</vt:lpstr>
      <vt:lpstr>Bell MT</vt:lpstr>
      <vt:lpstr>Bookman Old Style</vt:lpstr>
      <vt:lpstr>Broadway</vt:lpstr>
      <vt:lpstr>Century</vt:lpstr>
      <vt:lpstr>Century Gothic</vt:lpstr>
      <vt:lpstr>Garamond</vt:lpstr>
      <vt:lpstr>Gill Sans MT</vt:lpstr>
      <vt:lpstr>Helvetica Neue</vt:lpstr>
      <vt:lpstr>inter-regular</vt:lpstr>
      <vt:lpstr>Roboto</vt:lpstr>
      <vt:lpstr>Rockwell</vt:lpstr>
      <vt:lpstr>Trebuchet MS</vt:lpstr>
      <vt:lpstr>Tw Cen MT</vt:lpstr>
      <vt:lpstr>urw-din</vt:lpstr>
      <vt:lpstr>Wingdings</vt:lpstr>
      <vt:lpstr>Wingdings 2</vt:lpstr>
      <vt:lpstr>Wingdings 3</vt:lpstr>
      <vt:lpstr>Wisp</vt:lpstr>
      <vt:lpstr>Dividend</vt:lpstr>
      <vt:lpstr>Gallery</vt:lpstr>
      <vt:lpstr>Ion Boardroom</vt:lpstr>
      <vt:lpstr>Facet</vt:lpstr>
      <vt:lpstr>Droplet</vt:lpstr>
      <vt:lpstr>1_Ion Boardroom</vt:lpstr>
      <vt:lpstr>1_Droplet</vt:lpstr>
      <vt:lpstr>Damask</vt:lpstr>
      <vt:lpstr>2_Ion Boardroom</vt:lpstr>
      <vt:lpstr>Organic</vt:lpstr>
      <vt:lpstr>Circuit</vt:lpstr>
      <vt:lpstr>3_Ion Boardroom</vt:lpstr>
      <vt:lpstr>Mesh</vt:lpstr>
      <vt:lpstr>  Sri venketasawara college of        engineering &amp; technology</vt:lpstr>
      <vt:lpstr>My internship project </vt:lpstr>
      <vt:lpstr>IIDT(International institute of digital technologies)</vt:lpstr>
      <vt:lpstr>     advanced MACHINE LEARNING</vt:lpstr>
      <vt:lpstr>   : Ml is a part of ai</vt:lpstr>
      <vt:lpstr>: About ml</vt:lpstr>
      <vt:lpstr>      Using ml in our daily life cycle:</vt:lpstr>
      <vt:lpstr>       Types of machine learning</vt:lpstr>
      <vt:lpstr>Supervised Learning : </vt:lpstr>
      <vt:lpstr>UNSupervised Learning :</vt:lpstr>
      <vt:lpstr>REINFORCEMENT Learning :</vt:lpstr>
      <vt:lpstr>  My project(house price prediction)</vt:lpstr>
      <vt:lpstr> Real life example:</vt:lpstr>
      <vt:lpstr>   So to deal with this kind of issues Today we will  be  preparing  a  MACHINE  LEARNING  Based  model : </vt:lpstr>
      <vt:lpstr>Data flow diagram of house price prediction:</vt:lpstr>
      <vt:lpstr>The output :</vt:lpstr>
      <vt:lpstr>Why house price prediction is important &amp; helpful for future :</vt:lpstr>
      <vt:lpstr>Global price graph :</vt:lpstr>
      <vt:lpstr>   Conclusion :</vt:lpstr>
      <vt:lpstr> References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Aman Jayswal</dc:creator>
  <cp:lastModifiedBy>pramanand kumar</cp:lastModifiedBy>
  <cp:revision>41</cp:revision>
  <dcterms:created xsi:type="dcterms:W3CDTF">2022-10-15T03:22:56Z</dcterms:created>
  <dcterms:modified xsi:type="dcterms:W3CDTF">2024-11-16T10:12:24Z</dcterms:modified>
</cp:coreProperties>
</file>